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0"/>
  </p:notesMasterIdLst>
  <p:sldIdLst>
    <p:sldId id="256" r:id="rId2"/>
    <p:sldId id="295" r:id="rId3"/>
    <p:sldId id="296" r:id="rId4"/>
    <p:sldId id="297" r:id="rId5"/>
    <p:sldId id="298" r:id="rId6"/>
    <p:sldId id="299" r:id="rId7"/>
    <p:sldId id="305" r:id="rId8"/>
    <p:sldId id="302" r:id="rId9"/>
    <p:sldId id="303" r:id="rId10"/>
    <p:sldId id="307" r:id="rId11"/>
    <p:sldId id="306" r:id="rId12"/>
    <p:sldId id="310" r:id="rId13"/>
    <p:sldId id="320" r:id="rId14"/>
    <p:sldId id="319" r:id="rId15"/>
    <p:sldId id="321" r:id="rId16"/>
    <p:sldId id="311" r:id="rId17"/>
    <p:sldId id="312" r:id="rId18"/>
    <p:sldId id="313" r:id="rId19"/>
    <p:sldId id="315" r:id="rId20"/>
    <p:sldId id="318" r:id="rId21"/>
    <p:sldId id="351" r:id="rId22"/>
    <p:sldId id="352" r:id="rId23"/>
    <p:sldId id="322" r:id="rId24"/>
    <p:sldId id="353" r:id="rId25"/>
    <p:sldId id="354" r:id="rId26"/>
    <p:sldId id="355" r:id="rId27"/>
    <p:sldId id="356" r:id="rId28"/>
    <p:sldId id="323" r:id="rId29"/>
    <p:sldId id="357" r:id="rId30"/>
    <p:sldId id="358" r:id="rId31"/>
    <p:sldId id="360" r:id="rId32"/>
    <p:sldId id="361" r:id="rId33"/>
    <p:sldId id="362" r:id="rId34"/>
    <p:sldId id="363" r:id="rId35"/>
    <p:sldId id="343" r:id="rId36"/>
    <p:sldId id="364" r:id="rId37"/>
    <p:sldId id="330" r:id="rId38"/>
    <p:sldId id="331" r:id="rId39"/>
    <p:sldId id="372" r:id="rId40"/>
    <p:sldId id="334" r:id="rId41"/>
    <p:sldId id="350" r:id="rId42"/>
    <p:sldId id="345" r:id="rId43"/>
    <p:sldId id="366" r:id="rId44"/>
    <p:sldId id="347" r:id="rId45"/>
    <p:sldId id="367" r:id="rId46"/>
    <p:sldId id="348" r:id="rId47"/>
    <p:sldId id="369" r:id="rId48"/>
    <p:sldId id="371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62" d="100"/>
          <a:sy n="62" d="100"/>
        </p:scale>
        <p:origin x="1408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8D5BE-FDE9-4803-A390-60AFE528602F}" type="datetimeFigureOut">
              <a:rPr lang="en-US" smtClean="0"/>
              <a:t>8/12/2023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85C954-06D9-404E-974A-54614D804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336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85C954-06D9-404E-974A-54614D804906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761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69DA31E-B7C3-4753-B83B-5FB2E355F933}" type="datetimeFigureOut">
              <a:rPr lang="en-US" smtClean="0"/>
              <a:pPr/>
              <a:t>8/12/2023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DA31E-B7C3-4753-B83B-5FB2E355F933}" type="datetimeFigureOut">
              <a:rPr lang="en-US" smtClean="0"/>
              <a:pPr/>
              <a:t>8/12/2023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69DA31E-B7C3-4753-B83B-5FB2E355F933}" type="datetimeFigureOut">
              <a:rPr lang="en-US" smtClean="0"/>
              <a:pPr/>
              <a:t>8/12/2023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DA31E-B7C3-4753-B83B-5FB2E355F933}" type="datetimeFigureOut">
              <a:rPr lang="en-US" smtClean="0"/>
              <a:pPr/>
              <a:t>8/12/2023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DA31E-B7C3-4753-B83B-5FB2E355F933}" type="datetimeFigureOut">
              <a:rPr lang="en-US" smtClean="0"/>
              <a:pPr/>
              <a:t>8/12/2023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69DA31E-B7C3-4753-B83B-5FB2E355F933}" type="datetimeFigureOut">
              <a:rPr lang="en-US" smtClean="0"/>
              <a:pPr/>
              <a:t>8/12/2023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69DA31E-B7C3-4753-B83B-5FB2E355F933}" type="datetimeFigureOut">
              <a:rPr lang="en-US" smtClean="0"/>
              <a:pPr/>
              <a:t>8/12/2023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DA31E-B7C3-4753-B83B-5FB2E355F933}" type="datetimeFigureOut">
              <a:rPr lang="en-US" smtClean="0"/>
              <a:pPr/>
              <a:t>8/12/2023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DA31E-B7C3-4753-B83B-5FB2E355F933}" type="datetimeFigureOut">
              <a:rPr lang="en-US" smtClean="0"/>
              <a:pPr/>
              <a:t>8/12/2023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DA31E-B7C3-4753-B83B-5FB2E355F933}" type="datetimeFigureOut">
              <a:rPr lang="en-US" smtClean="0"/>
              <a:pPr/>
              <a:t>8/12/2023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69DA31E-B7C3-4753-B83B-5FB2E355F933}" type="datetimeFigureOut">
              <a:rPr lang="en-US" smtClean="0"/>
              <a:pPr/>
              <a:t>8/12/2023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69DA31E-B7C3-4753-B83B-5FB2E355F933}" type="datetimeFigureOut">
              <a:rPr lang="en-US" smtClean="0"/>
              <a:pPr/>
              <a:t>8/12/2023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E17F56A-F54F-4CA8-9CE8-A73B4E0805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3429000"/>
            <a:ext cx="9036496" cy="2438400"/>
          </a:xfrm>
        </p:spPr>
        <p:txBody>
          <a:bodyPr>
            <a:noAutofit/>
          </a:bodyPr>
          <a:lstStyle/>
          <a:p>
            <a:br>
              <a:rPr lang="en-GB" sz="3400" dirty="0"/>
            </a:br>
            <a:r>
              <a:rPr lang="en-GB" sz="3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Bacterial infections of the skin diseases of the sebaceous glands</a:t>
            </a:r>
            <a:endParaRPr lang="en-US" sz="34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5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28600"/>
            <a:ext cx="8468494" cy="1112168"/>
          </a:xfrm>
        </p:spPr>
        <p:txBody>
          <a:bodyPr>
            <a:normAutofit/>
          </a:bodyPr>
          <a:lstStyle/>
          <a:p>
            <a:pPr eaLnBrk="1" hangingPunct="1"/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CLINICAL PICTURE</a:t>
            </a: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3600" b="1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endParaRPr lang="sr-Cyrl-CS" sz="2400" b="1" dirty="0">
              <a:latin typeface="Calibri" pitchFamily="34" charset="0"/>
              <a:cs typeface="Calibri" pitchFamily="34" charset="0"/>
            </a:endParaRPr>
          </a:p>
          <a:p>
            <a:r>
              <a:rPr lang="en-US" dirty="0"/>
              <a:t>INFLAMMED LESIONS RESULT FROM CLOSED COMEDONES</a:t>
            </a:r>
          </a:p>
          <a:p>
            <a:r>
              <a:rPr lang="en-US" dirty="0"/>
              <a:t> PAPULES AND PUSTLES - ACNE PAPULOPUSTULOSA</a:t>
            </a:r>
          </a:p>
          <a:p>
            <a:r>
              <a:rPr lang="en-US" dirty="0"/>
              <a:t>CYSTS AND NODULES THAT FLUCTUATE - ACNE NODULOCYSTICA</a:t>
            </a:r>
          </a:p>
          <a:p>
            <a:r>
              <a:rPr lang="en-US" dirty="0"/>
              <a:t>THE SPREADING OF INFLAMMATION DEEPER IN THE DERMS AND HYPODERMS FORM: NODULES - PAINFUL, LIVID-ERYTHEMATOUS, ABSCESSES - SCARS REMAIN - ACNE CONGLOBATA</a:t>
            </a:r>
          </a:p>
        </p:txBody>
      </p:sp>
    </p:spTree>
    <p:extLst>
      <p:ext uri="{BB962C8B-B14F-4D97-AF65-F5344CB8AC3E}">
        <p14:creationId xmlns:p14="http://schemas.microsoft.com/office/powerpoint/2010/main" val="3545910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95400" y="1905000"/>
            <a:ext cx="7162800" cy="373380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34B567-FDF0-5629-AFF7-C6F8BEFA55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2648" y="459721"/>
            <a:ext cx="5087868" cy="52835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EFFLORESCENCES IN ACNE</a:t>
            </a: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7429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sr-Latn-CS" sz="2400" dirty="0">
                <a:latin typeface="Calibri" panose="020F0502020204030204" pitchFamily="34" charset="0"/>
              </a:rPr>
              <a:t>ACNE COMEDONICA-PUNCTATA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>
                <a:latin typeface="Calibri" panose="020F0502020204030204" pitchFamily="34" charset="0"/>
              </a:rPr>
              <a:t>ACNE PAPULO- PUSTULOSA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>
                <a:latin typeface="Calibri" panose="020F0502020204030204" pitchFamily="34" charset="0"/>
              </a:rPr>
              <a:t>ACNE </a:t>
            </a:r>
            <a:r>
              <a:rPr lang="en-US" sz="2400" dirty="0">
                <a:latin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</a:rPr>
              <a:t>NODULO</a:t>
            </a:r>
            <a:r>
              <a:rPr lang="sr-Latn-CS" sz="2400" dirty="0">
                <a:latin typeface="Calibri" panose="020F0502020204030204" pitchFamily="34" charset="0"/>
              </a:rPr>
              <a:t>CYSTICA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>
                <a:latin typeface="Calibri" panose="020F0502020204030204" pitchFamily="34" charset="0"/>
              </a:rPr>
              <a:t>ACNE CONGLOBATA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>
                <a:latin typeface="Calibri" panose="020F0502020204030204" pitchFamily="34" charset="0"/>
              </a:rPr>
              <a:t>ACNE ABSCEDENS</a:t>
            </a: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01F2A5-DE04-0EC1-3EE1-E1563C06E4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497821"/>
            <a:ext cx="3259675" cy="52835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CLINICAL FORMS</a:t>
            </a: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705391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Calibri" panose="020F0502020204030204" pitchFamily="34" charset="0"/>
              </a:rPr>
              <a:t>ACNE </a:t>
            </a:r>
            <a:r>
              <a:rPr lang="en-US" sz="3600" b="1" dirty="0" err="1">
                <a:latin typeface="Calibri" panose="020F0502020204030204" pitchFamily="34" charset="0"/>
              </a:rPr>
              <a:t>COMEDONICA</a:t>
            </a:r>
            <a:endParaRPr lang="sr-Latn-RS" sz="3600" b="1" dirty="0">
              <a:latin typeface="Calibri" panose="020F0502020204030204" pitchFamily="34" charset="0"/>
            </a:endParaRPr>
          </a:p>
        </p:txBody>
      </p:sp>
      <p:pic>
        <p:nvPicPr>
          <p:cNvPr id="33795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47800" y="1828800"/>
            <a:ext cx="5791200" cy="4114800"/>
          </a:xfrm>
        </p:spPr>
      </p:pic>
    </p:spTree>
    <p:extLst>
      <p:ext uri="{BB962C8B-B14F-4D97-AF65-F5344CB8AC3E}">
        <p14:creationId xmlns:p14="http://schemas.microsoft.com/office/powerpoint/2010/main" val="2147571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sz="3600" b="1" dirty="0">
                <a:latin typeface="Calibri" panose="020F0502020204030204" pitchFamily="34" charset="0"/>
              </a:rPr>
              <a:t>ACNE PAPULO-PUSTULOSA</a:t>
            </a:r>
            <a:endParaRPr lang="en-US" sz="3600" b="1" dirty="0">
              <a:latin typeface="Calibri" panose="020F0502020204030204" pitchFamily="34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endParaRPr lang="sr-Latn-RS"/>
          </a:p>
        </p:txBody>
      </p:sp>
      <p:pic>
        <p:nvPicPr>
          <p:cNvPr id="3277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057400"/>
            <a:ext cx="6477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3764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Calibri" panose="020F0502020204030204" pitchFamily="34" charset="0"/>
              </a:rPr>
              <a:t>ACNE </a:t>
            </a:r>
            <a:r>
              <a:rPr lang="en-US" sz="3600" b="1" dirty="0" err="1">
                <a:latin typeface="Calibri" panose="020F0502020204030204" pitchFamily="34" charset="0"/>
              </a:rPr>
              <a:t>NODULOCYSTICA</a:t>
            </a:r>
            <a:endParaRPr lang="sr-Latn-RS" sz="3600" b="1" dirty="0">
              <a:latin typeface="Calibri" panose="020F0502020204030204" pitchFamily="34" charset="0"/>
            </a:endParaRPr>
          </a:p>
        </p:txBody>
      </p:sp>
      <p:pic>
        <p:nvPicPr>
          <p:cNvPr id="34819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20763" y="2057400"/>
            <a:ext cx="3398837" cy="3657600"/>
          </a:xfrm>
        </p:spPr>
      </p:pic>
      <p:pic>
        <p:nvPicPr>
          <p:cNvPr id="34820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057400"/>
            <a:ext cx="3684588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02230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endParaRPr lang="sr-Cyrl-CS" sz="2400" b="1" dirty="0"/>
          </a:p>
          <a:p>
            <a:pPr>
              <a:lnSpc>
                <a:spcPct val="9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ACNE ROSACEA</a:t>
            </a:r>
          </a:p>
          <a:p>
            <a:pPr>
              <a:lnSpc>
                <a:spcPct val="9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FOLLICULITIS STAPHYLOGENES</a:t>
            </a:r>
          </a:p>
          <a:p>
            <a:pPr>
              <a:lnSpc>
                <a:spcPct val="9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ACNEIFORM REACTIONS TO MEDICINES: CORTICOSTEROIDS, CONTRACEPTIVES, ANDROGENOUS HORMONES, IODINE, BROMINE, PHENOBARBITONE, ISONIAZIDE</a:t>
            </a:r>
            <a:endParaRPr lang="sr-Cyrl-C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D8440B-74F2-AF84-9F14-FD042B57E9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2648" y="459721"/>
            <a:ext cx="5050229" cy="52835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DIFFERENTIAL DIAGNOSIS</a:t>
            </a: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134585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Cyrl-CS" b="1" dirty="0"/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GENERAL MEASURES:</a:t>
            </a:r>
          </a:p>
          <a:p>
            <a:pPr marL="0" indent="0">
              <a:buNone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 - INFORM THE PATIENT ABOUT THE NATURE OF THE DISEASE, POSSIBILITIES AND DURATION OF TREATMENT</a:t>
            </a:r>
          </a:p>
          <a:p>
            <a:pPr marL="0" indent="0">
              <a:buNone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- ADVICE ON SKIN HYGIENE</a:t>
            </a:r>
          </a:p>
          <a:p>
            <a:pPr marL="0" indent="0">
              <a:buNone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- ADVICE ON NUTRITION</a:t>
            </a:r>
            <a:endParaRPr lang="sr-Cyrl-C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B18F7E-176A-76F8-1A6E-8A03044DE7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497821"/>
            <a:ext cx="1789208" cy="52835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THERAPY</a:t>
            </a:r>
            <a:r>
              <a:rPr kumimoji="0" lang="en-US" altLang="en-US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146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600200"/>
            <a:ext cx="8658544" cy="49971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sr-Latn-CS" sz="2800" b="1" dirty="0">
              <a:latin typeface="Calibri" pitchFamily="34" charset="0"/>
              <a:cs typeface="Calibri" pitchFamily="34" charset="0"/>
            </a:endParaRPr>
          </a:p>
          <a:p>
            <a:pPr eaLnBrk="1" hangingPunct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Benz</a:t>
            </a:r>
            <a:r>
              <a:rPr lang="sr-Latn-RS" sz="2800" dirty="0">
                <a:latin typeface="Calibri" panose="020F0502020204030204" pitchFamily="34" charset="0"/>
                <a:cs typeface="Calibri" panose="020F0502020204030204" pitchFamily="34" charset="0"/>
              </a:rPr>
              <a:t>oy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l peroxide lotion or cream (2.5%, 5% and 10%). It has an antimicrobial, anti-inflammatory and comedolytic effect</a:t>
            </a:r>
          </a:p>
          <a:p>
            <a:pPr eaLnBrk="1" hangingPunct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Antibiotics - local (erythromycin, clindamycin in concentration 1-4%, in lotion)</a:t>
            </a:r>
          </a:p>
          <a:p>
            <a:pPr eaLnBrk="1" hangingPunct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Retinoids for local use (Tretinoin gel and cream (0.025%). More effective but irritating to the skin. Post-inflammatory peeling of the skin. Eliminate the swelling of keratinocytes in the follicle</a:t>
            </a:r>
          </a:p>
          <a:p>
            <a:pPr eaLnBrk="1" hangingPunct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Superficial peeling-other means-less effect</a:t>
            </a:r>
          </a:p>
          <a:p>
            <a:pPr eaLnBrk="1" hangingPunct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Preparations with sulfur, salicylic acid and resorcinol </a:t>
            </a:r>
          </a:p>
          <a:p>
            <a:pPr eaLnBrk="1" hangingPunct="1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LIGHT MASSAGE WITH LIQUID NITROGEN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3FDFAA-2D0C-B581-CDA8-2E12A509A7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2648" y="459721"/>
            <a:ext cx="3771674" cy="52835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LOCAL TREATMENT</a:t>
            </a: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505217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sr-Cyrl-CS" sz="2400" b="1" dirty="0"/>
          </a:p>
          <a:p>
            <a:pPr eaLnBrk="1" hangingPunct="1">
              <a:lnSpc>
                <a:spcPct val="9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ANTIBIOTICS ARE THE MOST FREQUENTLY PRESCRIBED FORM OF SYSTEMIC THERAPY (TETRACYCLINES, ERYTHROMYCIN; AZITHROMYCIN)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HORMONES, GIVEN ONLY TO WOMEN (ESTROGEN, ANTIANDROGEN, SPIRONOLACTONE)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RETINOIDS - ISOTRETINOIN</a:t>
            </a:r>
            <a:endParaRPr lang="sr-Cyrl-C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743A8A-234F-6850-441A-32F2DEBA63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2648" y="459721"/>
            <a:ext cx="3753720" cy="52835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3600" b="1" dirty="0">
                <a:latin typeface="Calibri" panose="020F0502020204030204" pitchFamily="34" charset="0"/>
                <a:cs typeface="Calibri" panose="020F0502020204030204" pitchFamily="34" charset="0"/>
              </a:rPr>
              <a:t>SYSTEMIC THERAPY</a:t>
            </a:r>
            <a:endParaRPr kumimoji="0" lang="en-US" altLang="en-US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351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sz="3600" b="1" dirty="0">
                <a:latin typeface="Calibri" panose="020F0502020204030204" pitchFamily="34" charset="0"/>
              </a:rPr>
              <a:t>SEBORRHOEA</a:t>
            </a:r>
            <a:endParaRPr lang="en-US" sz="3600" b="1" dirty="0">
              <a:latin typeface="Calibri" panose="020F0502020204030204" pitchFamily="34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kern="0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INCREASED SEBUM SECRETION DUE TO SEBACEAL GLAND HYPERFUNCTION</a:t>
            </a:r>
            <a:endParaRPr lang="en-GB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ts val="2700"/>
              </a:lnSpc>
              <a:spcAft>
                <a:spcPts val="8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2800" kern="0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OILY, GLOSSY SKIN</a:t>
            </a:r>
            <a:r>
              <a:rPr lang="sr-Latn-RS" sz="2800" kern="1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sz="2800" kern="0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WITH EXPANDED PORES</a:t>
            </a:r>
            <a:endParaRPr lang="en-GB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ts val="2700"/>
              </a:lnSpc>
              <a:spcAft>
                <a:spcPts val="8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2800" kern="0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 FAMILY APPEARANCE</a:t>
            </a:r>
            <a:endParaRPr lang="en-GB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ts val="2700"/>
              </a:lnSpc>
              <a:spcAft>
                <a:spcPts val="8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2800" kern="0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FIRST SIGNS OF PUBERTY</a:t>
            </a:r>
            <a:endParaRPr lang="en-GB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ts val="2700"/>
              </a:lnSpc>
              <a:spcAft>
                <a:spcPts val="8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2800" kern="0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SEASONAL CHARACTER OF APPEARANCE</a:t>
            </a:r>
            <a:endParaRPr lang="en-GB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sr-Cyrl-CS" sz="2400" b="1" dirty="0"/>
          </a:p>
        </p:txBody>
      </p:sp>
    </p:spTree>
    <p:extLst>
      <p:ext uri="{BB962C8B-B14F-4D97-AF65-F5344CB8AC3E}">
        <p14:creationId xmlns:p14="http://schemas.microsoft.com/office/powerpoint/2010/main" val="25143979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138112"/>
            <a:ext cx="7793038" cy="1462088"/>
          </a:xfrm>
        </p:spPr>
        <p:txBody>
          <a:bodyPr>
            <a:normAutofit/>
          </a:bodyPr>
          <a:lstStyle/>
          <a:p>
            <a:pPr eaLnBrk="1" hangingPunct="1"/>
            <a:r>
              <a:rPr lang="en-GB" sz="3600" b="1" dirty="0">
                <a:latin typeface="Calibri" panose="020F0502020204030204" pitchFamily="34" charset="0"/>
                <a:cs typeface="Calibri" panose="020F0502020204030204" pitchFamily="34" charset="0"/>
              </a:rPr>
              <a:t>SYSTEMIC THERAPY</a:t>
            </a:r>
            <a:endParaRPr lang="en-US" sz="3600" b="1" dirty="0">
              <a:latin typeface="Calibri" panose="020F0502020204030204" pitchFamily="34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600200"/>
            <a:ext cx="9217024" cy="4495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RETINOIDS (</a:t>
            </a:r>
            <a:r>
              <a:rPr lang="sr-Latn-RS" sz="2400" dirty="0">
                <a:latin typeface="Calibri" panose="020F0502020204030204" pitchFamily="34" charset="0"/>
                <a:cs typeface="Calibri" panose="020F0502020204030204" pitchFamily="34" charset="0"/>
              </a:rPr>
              <a:t>ISOTRETINOIN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), INITIAL DOSES 0.5 mg per kg THEN INCREASE TO 1 mg per kg</a:t>
            </a:r>
          </a:p>
          <a:p>
            <a:pPr>
              <a:lnSpc>
                <a:spcPct val="9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 (LENGTH OF TREATMENT UP TO 6 MONTHS, LESS </a:t>
            </a:r>
            <a:r>
              <a:rPr lang="en-GB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LESS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AND LONGER)</a:t>
            </a:r>
          </a:p>
          <a:p>
            <a:pPr>
              <a:lnSpc>
                <a:spcPct val="9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FASTER RECOVERY AND LONG-TERM EFFECT</a:t>
            </a:r>
          </a:p>
          <a:p>
            <a:pPr>
              <a:lnSpc>
                <a:spcPct val="9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EFFECT ON ALL SEGMENTS OF ACNE PATHOGENESIS</a:t>
            </a:r>
          </a:p>
          <a:p>
            <a:pPr>
              <a:lnSpc>
                <a:spcPct val="9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ADVERSE EFFECTS OF RETINOIDS:</a:t>
            </a:r>
          </a:p>
          <a:p>
            <a:pPr>
              <a:lnSpc>
                <a:spcPct val="9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MUCOCUTANEOUS TOXICITY (DRY SKIN AND FACIAL FLAKE, CHEILITIS, CONJUKTIVITIS)</a:t>
            </a:r>
          </a:p>
          <a:p>
            <a:pPr>
              <a:lnSpc>
                <a:spcPct val="9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HAIR LOSS</a:t>
            </a:r>
          </a:p>
          <a:p>
            <a:pPr>
              <a:lnSpc>
                <a:spcPct val="9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HEPATOTOXICITY, INCREASE OF CHOLESTEROL AND TRIGLYCERIDES</a:t>
            </a:r>
          </a:p>
          <a:p>
            <a:pPr>
              <a:lnSpc>
                <a:spcPct val="9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TERATOGENIC EFFECT</a:t>
            </a:r>
            <a:endParaRPr lang="sr-Cyrl-C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6815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Rosacea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Inflammatory dermatosis localized on the face occurs in middle-aged people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Predisposed persons with a red face, prone to bouts of facial erythema, seborrhoea is also common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Demodex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folliculorum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, a normal inhabitant of follicles, is important for the formation of acneiform lesions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6622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Rosacea clinical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1628800"/>
            <a:ext cx="8964868" cy="5112568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More common in women</a:t>
            </a:r>
          </a:p>
          <a:p>
            <a:r>
              <a:rPr lang="en-US" dirty="0">
                <a:latin typeface="Calibri" panose="020F0502020204030204" pitchFamily="34" charset="0"/>
              </a:rPr>
              <a:t>Centro facial localization, initially only erythema occurs in bursts, later persistent passive with telangiectasias</a:t>
            </a:r>
          </a:p>
          <a:p>
            <a:r>
              <a:rPr lang="en-US" dirty="0">
                <a:latin typeface="Calibri" panose="020F0502020204030204" pitchFamily="34" charset="0"/>
              </a:rPr>
              <a:t>Acne rosacea </a:t>
            </a:r>
            <a:r>
              <a:rPr lang="en-US" dirty="0" err="1">
                <a:latin typeface="Calibri" panose="020F0502020204030204" pitchFamily="34" charset="0"/>
              </a:rPr>
              <a:t>papulo</a:t>
            </a:r>
            <a:r>
              <a:rPr lang="en-US" dirty="0">
                <a:latin typeface="Calibri" panose="020F0502020204030204" pitchFamily="34" charset="0"/>
              </a:rPr>
              <a:t> pustules</a:t>
            </a:r>
          </a:p>
          <a:p>
            <a:r>
              <a:rPr lang="en-US" dirty="0" err="1">
                <a:latin typeface="Calibri" panose="020F0502020204030204" pitchFamily="34" charset="0"/>
              </a:rPr>
              <a:t>Rhynophyma</a:t>
            </a:r>
            <a:r>
              <a:rPr lang="en-US" dirty="0">
                <a:latin typeface="Calibri" panose="020F0502020204030204" pitchFamily="34" charset="0"/>
              </a:rPr>
              <a:t> primarily on the nose, less often on the forehead and chin, hypertrophic, hyperplastic skin with enlarged follicles (basically sebaceous and fibrous hyperplasia)</a:t>
            </a:r>
          </a:p>
          <a:p>
            <a:r>
              <a:rPr lang="en-US" dirty="0">
                <a:latin typeface="Calibri" panose="020F0502020204030204" pitchFamily="34" charset="0"/>
              </a:rPr>
              <a:t>Chronic course of the disease</a:t>
            </a:r>
          </a:p>
        </p:txBody>
      </p:sp>
    </p:spTree>
    <p:extLst>
      <p:ext uri="{BB962C8B-B14F-4D97-AF65-F5344CB8AC3E}">
        <p14:creationId xmlns:p14="http://schemas.microsoft.com/office/powerpoint/2010/main" val="977466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Rosacea</a:t>
            </a:r>
            <a:endParaRPr lang="sr-Latn-RS" sz="4800" dirty="0"/>
          </a:p>
        </p:txBody>
      </p:sp>
      <p:pic>
        <p:nvPicPr>
          <p:cNvPr id="35843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9992" y="1794603"/>
            <a:ext cx="4148137" cy="2700338"/>
          </a:xfrm>
        </p:spPr>
      </p:pic>
      <p:pic>
        <p:nvPicPr>
          <p:cNvPr id="35844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3395663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16" y="4198147"/>
            <a:ext cx="48768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6163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Rosacea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Differential diagnosis: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Seborrheic and steroid dermatitis are localized in the nasolabial folds and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periorally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SLE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Sarcoidosis</a:t>
            </a:r>
            <a:endParaRPr lang="sr-Cyrl-R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7966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Rosacea 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General measures: avoid factors that cause vasodilation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Local therapy: metronidazole gel or cream 1% and 2%, erythromycin and clindamycin gel, ichthyol 3% in a mixture, rarely retinoids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General treatment: Tetracycline or erythromycin for a long period, metronidazole, isotretinoin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Telangiectasias are removed with a laser</a:t>
            </a:r>
          </a:p>
        </p:txBody>
      </p:sp>
    </p:spTree>
    <p:extLst>
      <p:ext uri="{BB962C8B-B14F-4D97-AF65-F5344CB8AC3E}">
        <p14:creationId xmlns:p14="http://schemas.microsoft.com/office/powerpoint/2010/main" val="21061635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>
                <a:latin typeface="Calibri" panose="020F0502020204030204" pitchFamily="34" charset="0"/>
              </a:rPr>
              <a:t>Dermatitis perioralis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Inflammatory dermatosis localized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periorally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in the form of erythema and papules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cause is often the uncontrolled use of fluorinated corticosteroids topically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pathogenetic mechanism has not been clarified, it is believed that saprophytes of the follicular flora also play a role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9172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>
                <a:latin typeface="Calibri" panose="020F0502020204030204" pitchFamily="34" charset="0"/>
              </a:rPr>
              <a:t>Young women</a:t>
            </a:r>
          </a:p>
          <a:p>
            <a:r>
              <a:rPr lang="en-US" dirty="0">
                <a:latin typeface="Calibri" panose="020F0502020204030204" pitchFamily="34" charset="0"/>
              </a:rPr>
              <a:t>Nasolabial furrows, preserved edge around the lips, cheeks, eyelids, forehead</a:t>
            </a:r>
          </a:p>
          <a:p>
            <a:r>
              <a:rPr lang="en-US" dirty="0">
                <a:latin typeface="Calibri" panose="020F0502020204030204" pitchFamily="34" charset="0"/>
              </a:rPr>
              <a:t>Periorificial dermatitis</a:t>
            </a:r>
          </a:p>
          <a:p>
            <a:r>
              <a:rPr lang="en-US" dirty="0">
                <a:latin typeface="Calibri" panose="020F0502020204030204" pitchFamily="34" charset="0"/>
              </a:rPr>
              <a:t>Rosacea like dermatitis</a:t>
            </a:r>
          </a:p>
          <a:p>
            <a:r>
              <a:rPr lang="en-US" dirty="0">
                <a:latin typeface="Calibri" panose="020F0502020204030204" pitchFamily="34" charset="0"/>
              </a:rPr>
              <a:t>Yellowish pink translucent papules (</a:t>
            </a:r>
            <a:r>
              <a:rPr lang="en-US" dirty="0" err="1">
                <a:latin typeface="Calibri" panose="020F0502020204030204" pitchFamily="34" charset="0"/>
              </a:rPr>
              <a:t>pseudopustules</a:t>
            </a:r>
            <a:r>
              <a:rPr lang="en-US" dirty="0">
                <a:latin typeface="Calibri" panose="020F0502020204030204" pitchFamily="34" charset="0"/>
              </a:rPr>
              <a:t>), surrounding erythema, desquamation, burning, itching</a:t>
            </a:r>
          </a:p>
          <a:p>
            <a:r>
              <a:rPr lang="en-US" dirty="0">
                <a:latin typeface="Calibri" panose="020F0502020204030204" pitchFamily="34" charset="0"/>
              </a:rPr>
              <a:t>Differential diagnosis: rosacea, acne, seborrheic dermatitis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8944FBC9-DE48-8681-80C6-135CC40E80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2648" y="459721"/>
            <a:ext cx="6907468" cy="52835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Dermatitis perioralis clinical picture</a:t>
            </a: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969823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Dermatitis perioralis</a:t>
            </a:r>
            <a:endParaRPr lang="sr-Latn-RS" dirty="0"/>
          </a:p>
        </p:txBody>
      </p:sp>
      <p:pic>
        <p:nvPicPr>
          <p:cNvPr id="36867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2789238"/>
            <a:ext cx="3810000" cy="3051175"/>
          </a:xfrm>
        </p:spPr>
      </p:pic>
      <p:pic>
        <p:nvPicPr>
          <p:cNvPr id="3686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50" y="1752600"/>
            <a:ext cx="351155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4314825"/>
            <a:ext cx="3862388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7400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Discontinue topical corticosteroid therapy (sometimes rebound phenomenon)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Antibiotic therapy as for acne topically, 3% ichthyol in mixture, emollient creams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Topical corticosteroids are contraindicated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80F75330-31CA-A139-0D78-DF9DF8376A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2648" y="459721"/>
            <a:ext cx="6077626" cy="52835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Dermatitis perioralis treatment</a:t>
            </a: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60783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3600" b="1" dirty="0" err="1">
                <a:latin typeface="Calibri" panose="020F0502020204030204" pitchFamily="34" charset="0"/>
              </a:rPr>
              <a:t>SEBORRHOEA</a:t>
            </a:r>
            <a:endParaRPr lang="sr-Cyrl-CS" sz="3600" b="1" dirty="0">
              <a:latin typeface="Calibri" panose="020F0502020204030204" pitchFamily="34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ts val="2700"/>
              </a:lnSpc>
              <a:spcAft>
                <a:spcPts val="8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9600" kern="0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ON SEBORROIC REGIONS, CAPILLICIUM, CENTROFACIAL,</a:t>
            </a:r>
            <a:endParaRPr lang="en-GB" sz="9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ts val="2700"/>
              </a:lnSpc>
              <a:spcAft>
                <a:spcPts val="8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9600" kern="0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PRESTERNAL AND INTERSCAPULAR REGION</a:t>
            </a:r>
            <a:endParaRPr lang="en-GB" sz="9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ts val="2700"/>
              </a:lnSpc>
              <a:spcAft>
                <a:spcPts val="8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9600" kern="0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FIELD FOR THE FORMATION OF ACNE AND ROSACE</a:t>
            </a:r>
            <a:endParaRPr lang="en-GB" sz="9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ts val="2700"/>
              </a:lnSpc>
              <a:spcAft>
                <a:spcPts val="8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9600" kern="0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OFTEN ASSOCIATED WITH ANDROGENETIC ALOPECIA</a:t>
            </a:r>
            <a:endParaRPr lang="en-GB" sz="9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ts val="2700"/>
              </a:lnSpc>
              <a:spcAft>
                <a:spcPts val="8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9600" kern="0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THERAPY:</a:t>
            </a:r>
            <a:endParaRPr lang="en-GB" sz="9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ts val="2700"/>
              </a:lnSpc>
              <a:spcAft>
                <a:spcPts val="8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9600" kern="0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SEBUM REMOVAL </a:t>
            </a:r>
            <a:endParaRPr lang="sr-Latn-RS" sz="9600" kern="0" dirty="0">
              <a:solidFill>
                <a:srgbClr val="202124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ts val="2700"/>
              </a:lnSpc>
              <a:spcAft>
                <a:spcPts val="80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GB" sz="9600" kern="0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FREQUENT WASHING WITH ADEQUATE PRODUCTS AND APPLICATION OF LOTION WITH 1% AC.SALICYLICI and 2% TINCTURAE BENZOE IN ALCOHOL</a:t>
            </a:r>
            <a:endParaRPr lang="en-GB" sz="9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sr-Latn-CS" sz="24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400" dirty="0"/>
              <a:t>    </a:t>
            </a:r>
            <a:endParaRPr lang="sr-Cyrl-CS" sz="2400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sz="2400" b="1" dirty="0"/>
          </a:p>
        </p:txBody>
      </p:sp>
    </p:spTree>
    <p:extLst>
      <p:ext uri="{BB962C8B-B14F-4D97-AF65-F5344CB8AC3E}">
        <p14:creationId xmlns:p14="http://schemas.microsoft.com/office/powerpoint/2010/main" val="25683792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4038600"/>
            <a:ext cx="8659688" cy="1828800"/>
          </a:xfrm>
        </p:spPr>
        <p:txBody>
          <a:bodyPr/>
          <a:lstStyle/>
          <a:p>
            <a:br>
              <a:rPr lang="en-US" dirty="0"/>
            </a:br>
            <a:r>
              <a:rPr lang="en-US" dirty="0"/>
              <a:t>Bacterial skin infections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0030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Pyoderma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Infections caused by beta hemolytic streptococcus and coagulase positive staphylococcus</a:t>
            </a:r>
          </a:p>
          <a:p>
            <a:r>
              <a:rPr lang="en-US" dirty="0"/>
              <a:t>Streptococcal infections spread horizontally and staphylococcal infections vertically along the follicular ducts and sweat glands</a:t>
            </a:r>
          </a:p>
          <a:p>
            <a:r>
              <a:rPr lang="en-US" dirty="0"/>
              <a:t>Superficial contagious skin disease</a:t>
            </a:r>
          </a:p>
          <a:p>
            <a:r>
              <a:rPr lang="en-US" dirty="0"/>
              <a:t>Two forms depending on the causes</a:t>
            </a:r>
          </a:p>
          <a:p>
            <a:r>
              <a:rPr lang="en-US" dirty="0"/>
              <a:t>Secondary impetiginized - superinfection in some dermatoses</a:t>
            </a:r>
          </a:p>
        </p:txBody>
      </p:sp>
    </p:spTree>
    <p:extLst>
      <p:ext uri="{BB962C8B-B14F-4D97-AF65-F5344CB8AC3E}">
        <p14:creationId xmlns:p14="http://schemas.microsoft.com/office/powerpoint/2010/main" val="36572370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>
                <a:solidFill>
                  <a:schemeClr val="accent1">
                    <a:lumMod val="50000"/>
                  </a:schemeClr>
                </a:solidFill>
              </a:rPr>
              <a:t>Impetigo streptococcica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56792"/>
            <a:ext cx="9108504" cy="5184576"/>
          </a:xfrm>
        </p:spPr>
        <p:txBody>
          <a:bodyPr>
            <a:normAutofit lnSpcReduction="10000"/>
          </a:bodyPr>
          <a:lstStyle/>
          <a:p>
            <a:r>
              <a:rPr lang="en-GB" dirty="0"/>
              <a:t>In fresh lesions, only streptococci are found, it is considered to be the primary infectious agent (later, mixed flora and staphylococci and streptococci are present).</a:t>
            </a:r>
          </a:p>
          <a:p>
            <a:r>
              <a:rPr lang="en-GB" dirty="0"/>
              <a:t>Children's age, at the place of injury, face, capillitium</a:t>
            </a:r>
          </a:p>
          <a:p>
            <a:r>
              <a:rPr lang="en-GB" dirty="0"/>
              <a:t>A superficial </a:t>
            </a:r>
            <a:r>
              <a:rPr lang="en-GB" dirty="0" err="1"/>
              <a:t>subcorneal</a:t>
            </a:r>
            <a:r>
              <a:rPr lang="en-GB" dirty="0"/>
              <a:t> pustule on an erythematous base quickly turns into a </a:t>
            </a:r>
            <a:r>
              <a:rPr lang="en-GB" dirty="0" err="1"/>
              <a:t>vesic</a:t>
            </a:r>
            <a:r>
              <a:rPr lang="sr-Latn-RS" dirty="0"/>
              <a:t>ulo</a:t>
            </a:r>
            <a:r>
              <a:rPr lang="en-GB" dirty="0"/>
              <a:t>-pustule, which dries into a honey-yellow or brown crust</a:t>
            </a:r>
          </a:p>
          <a:p>
            <a:r>
              <a:rPr lang="en-GB" dirty="0"/>
              <a:t>It spreads peripherally</a:t>
            </a:r>
          </a:p>
          <a:p>
            <a:r>
              <a:rPr lang="en-GB" dirty="0"/>
              <a:t>Peripheral lymphadenopathy</a:t>
            </a:r>
          </a:p>
          <a:p>
            <a:r>
              <a:rPr lang="en-GB" dirty="0"/>
              <a:t>Complications: acute glomerulonephritis (incubation 18-21 days)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8486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548680"/>
            <a:ext cx="9036496" cy="670520"/>
          </a:xfrm>
        </p:spPr>
        <p:txBody>
          <a:bodyPr>
            <a:normAutofit fontScale="90000"/>
          </a:bodyPr>
          <a:lstStyle/>
          <a:p>
            <a:r>
              <a:rPr lang="sr-Latn-RS" sz="4200" dirty="0">
                <a:latin typeface="Calibri" panose="020F0502020204030204" pitchFamily="34" charset="0"/>
              </a:rPr>
              <a:t>Impetigo bulosa (Impetigo staphylococcica)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504" y="1600200"/>
            <a:ext cx="8928992" cy="5213176"/>
          </a:xfrm>
        </p:spPr>
        <p:txBody>
          <a:bodyPr/>
          <a:lstStyle/>
          <a:p>
            <a:r>
              <a:rPr lang="en-GB" dirty="0" err="1"/>
              <a:t>S.aureus</a:t>
            </a:r>
            <a:r>
              <a:rPr lang="en-GB" dirty="0"/>
              <a:t>, </a:t>
            </a:r>
            <a:r>
              <a:rPr lang="en-GB" dirty="0" err="1"/>
              <a:t>epidermolisin</a:t>
            </a:r>
            <a:r>
              <a:rPr lang="en-GB" dirty="0"/>
              <a:t> toxin. This strain does not give classic forms of staphylococcal disease (folliculitis, </a:t>
            </a:r>
            <a:r>
              <a:rPr lang="en-GB" dirty="0" err="1"/>
              <a:t>furuncul</a:t>
            </a:r>
            <a:r>
              <a:rPr lang="en-GB" dirty="0"/>
              <a:t>...)</a:t>
            </a:r>
          </a:p>
          <a:p>
            <a:r>
              <a:rPr lang="en-GB" dirty="0"/>
              <a:t>All ages</a:t>
            </a:r>
          </a:p>
          <a:p>
            <a:r>
              <a:rPr lang="en-GB" dirty="0"/>
              <a:t>Flabby or tense bullae on unchanged skin, initially with cloudy contents and later with pus. They crack and dry out with brown crusts. It spreads peripherally</a:t>
            </a:r>
          </a:p>
          <a:p>
            <a:r>
              <a:rPr lang="en-GB" dirty="0"/>
              <a:t>Lymph glands rarely affected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9931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09600" y="2417763"/>
            <a:ext cx="3886200" cy="2914650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845050" y="2417763"/>
            <a:ext cx="38862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5984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sz="3600" b="1" dirty="0">
                <a:latin typeface="Calibri" panose="020F0502020204030204" pitchFamily="34" charset="0"/>
              </a:rPr>
              <a:t>ANGULUS INFECTIOSUS  ORIS</a:t>
            </a:r>
            <a:endParaRPr lang="en-US" sz="3600" b="1" dirty="0">
              <a:latin typeface="Calibri" panose="020F0502020204030204" pitchFamily="34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</a:pPr>
            <a:endParaRPr lang="sr-Cyrl-CS" sz="2400" b="1" dirty="0"/>
          </a:p>
          <a:p>
            <a:pPr eaLnBrk="1" hangingPunct="1">
              <a:lnSpc>
                <a:spcPct val="90000"/>
              </a:lnSpc>
            </a:pPr>
            <a: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  <a:t>PYOCOCCAL INFECTION OF THE CORNERS OF THE LIPS</a:t>
            </a:r>
          </a:p>
          <a:p>
            <a:pPr eaLnBrk="1" hangingPunct="1">
              <a:lnSpc>
                <a:spcPct val="90000"/>
              </a:lnSpc>
            </a:pPr>
            <a: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  <a:t>CLINICAL - ERYTHEMA AND EROSIONS</a:t>
            </a:r>
          </a:p>
          <a:p>
            <a:pPr eaLnBrk="1" hangingPunct="1">
              <a:lnSpc>
                <a:spcPct val="90000"/>
              </a:lnSpc>
            </a:pPr>
            <a: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  <a:t>COVERED WITH YELLOW-BROWN CRUSTS</a:t>
            </a:r>
          </a:p>
          <a:p>
            <a:pPr eaLnBrk="1" hangingPunct="1">
              <a:lnSpc>
                <a:spcPct val="90000"/>
              </a:lnSpc>
            </a:pPr>
            <a: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  <a:t>IN CHILDREN AND ADOLESCENTS</a:t>
            </a:r>
          </a:p>
          <a:p>
            <a:pPr eaLnBrk="1" hangingPunct="1">
              <a:lnSpc>
                <a:spcPct val="90000"/>
              </a:lnSpc>
            </a:pPr>
            <a: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  <a:t>CANDIDIASIS OF THE CORNERS OF THE LIPS OCCUR IN ELDERLY PERSONS</a:t>
            </a:r>
          </a:p>
          <a:p>
            <a:pPr eaLnBrk="1" hangingPunct="1">
              <a:lnSpc>
                <a:spcPct val="90000"/>
              </a:lnSpc>
            </a:pPr>
            <a: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  <a:t>IT IS NECESSARY TO CARRY OUT MYCOLOGICAL AND BACTERIOLOGICAL LABORATORY EXAMINATIONS</a:t>
            </a:r>
          </a:p>
          <a:p>
            <a:pPr eaLnBrk="1" hangingPunct="1">
              <a:lnSpc>
                <a:spcPct val="90000"/>
              </a:lnSpc>
            </a:pPr>
            <a:r>
              <a:rPr lang="en-GB" sz="3600" dirty="0">
                <a:latin typeface="Calibri" panose="020F0502020204030204" pitchFamily="34" charset="0"/>
                <a:cs typeface="Calibri" panose="020F0502020204030204" pitchFamily="34" charset="0"/>
              </a:rPr>
              <a:t>TH - ACCORDING TO ANTIBIOGRAM</a:t>
            </a:r>
            <a:endParaRPr lang="sr-Cyrl-CS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4511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Local therapy in localized forms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Washing surfaces with soap and water, opening pustules, removing crusts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Antibiotic topical therapy</a:t>
            </a:r>
          </a:p>
          <a:p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Sistemic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antibiotic therapy in disseminated forms and resistant to local therapy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0E66D131-017F-EA1B-F9C7-182FA42F4E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2648" y="459721"/>
            <a:ext cx="8213659" cy="52835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Treatment of impetigo and related diseases </a:t>
            </a:r>
          </a:p>
        </p:txBody>
      </p:sp>
    </p:spTree>
    <p:extLst>
      <p:ext uri="{BB962C8B-B14F-4D97-AF65-F5344CB8AC3E}">
        <p14:creationId xmlns:p14="http://schemas.microsoft.com/office/powerpoint/2010/main" val="21449382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sz="3600" b="1" dirty="0">
                <a:latin typeface="Calibri" panose="020F0502020204030204" pitchFamily="34" charset="0"/>
              </a:rPr>
              <a:t>FOLLICULITIS</a:t>
            </a:r>
            <a:r>
              <a:rPr lang="sr-Cyrl-RS" sz="3600" b="1" dirty="0">
                <a:latin typeface="Calibri" panose="020F0502020204030204" pitchFamily="34" charset="0"/>
              </a:rPr>
              <a:t> </a:t>
            </a:r>
            <a:r>
              <a:rPr lang="en-US" sz="3600" b="1" dirty="0" err="1">
                <a:latin typeface="Calibri" panose="020F0502020204030204" pitchFamily="34" charset="0"/>
              </a:rPr>
              <a:t>STAPHYLOCOCCICA</a:t>
            </a:r>
            <a:endParaRPr lang="en-US" sz="3600" b="1" dirty="0">
              <a:latin typeface="Calibri" panose="020F0502020204030204" pitchFamily="34" charset="0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04864"/>
            <a:ext cx="8640960" cy="3891136"/>
          </a:xfrm>
        </p:spPr>
        <p:txBody>
          <a:bodyPr>
            <a:normAutofit/>
          </a:bodyPr>
          <a:lstStyle/>
          <a:p>
            <a:pPr eaLnBrk="1" hangingPunct="1">
              <a:lnSpc>
                <a:spcPct val="16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FOLLICULITIS IS INFLAMMATION OF HAIR FOLLICLES</a:t>
            </a:r>
          </a:p>
          <a:p>
            <a:pPr eaLnBrk="1" hangingPunct="1">
              <a:lnSpc>
                <a:spcPct val="16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ETIOLOGY: MOST COMMON STAPHYLOCOCCUS AUREUS</a:t>
            </a:r>
          </a:p>
          <a:p>
            <a:pPr eaLnBrk="1" hangingPunct="1">
              <a:lnSpc>
                <a:spcPct val="16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SUPERFICIAL INFLAMMATION OF THE OSTIOFOLLICULAR ORIGIN</a:t>
            </a:r>
          </a:p>
          <a:p>
            <a:pPr eaLnBrk="1" hangingPunct="1">
              <a:lnSpc>
                <a:spcPct val="160000"/>
              </a:lnSpc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SURFACES EXPOSED TO FRICTION, OCCLUSION AND HYDRATION OF THE KERATIN OF THE FOLLICULAR OPENING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3918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sz="3600" b="1" dirty="0">
                <a:latin typeface="Calibri" panose="020F0502020204030204" pitchFamily="34" charset="0"/>
              </a:rPr>
              <a:t>FOLLICULITIS</a:t>
            </a:r>
            <a:r>
              <a:rPr lang="en-US" sz="3600" b="1" dirty="0">
                <a:latin typeface="Calibri" panose="020F0502020204030204" pitchFamily="34" charset="0"/>
              </a:rPr>
              <a:t> </a:t>
            </a:r>
            <a:r>
              <a:rPr lang="en-US" sz="3600" b="1" dirty="0" err="1">
                <a:latin typeface="Calibri" panose="020F0502020204030204" pitchFamily="34" charset="0"/>
              </a:rPr>
              <a:t>STAPHYLOCOCCICA</a:t>
            </a:r>
            <a:endParaRPr lang="en-US" sz="3600" b="1" dirty="0">
              <a:latin typeface="Calibri" panose="020F0502020204030204" pitchFamily="34" charset="0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04864"/>
            <a:ext cx="7560840" cy="389113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SMALL PUSTLES, CENTERED WITH A HAIR, WITH A THIN AND TENSIONED ROOF AND WITH AN ERYTHEMATOUS HALO</a:t>
            </a:r>
          </a:p>
          <a:p>
            <a:pPr>
              <a:lnSpc>
                <a:spcPct val="90000"/>
              </a:lnSpc>
            </a:pP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INDIVIDUAL PUSTLES DRY</a:t>
            </a:r>
          </a:p>
          <a:p>
            <a:pPr>
              <a:lnSpc>
                <a:spcPct val="90000"/>
              </a:lnSpc>
            </a:pP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YELLOW BROWN CRUSTS FALL OFF WITHOUT SCARS</a:t>
            </a:r>
          </a:p>
          <a:p>
            <a:pPr>
              <a:lnSpc>
                <a:spcPct val="90000"/>
              </a:lnSpc>
            </a:pP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LOCALIZATION: INTERTRIGINOUS REGIONS OF THE EXTREMITIES and IN THE GLUTEAL REGION</a:t>
            </a:r>
            <a:endParaRPr lang="sr-Cyrl-C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57375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CS" sz="3600" b="1" dirty="0">
                <a:latin typeface="Calibri" panose="020F0502020204030204" pitchFamily="34" charset="0"/>
              </a:rPr>
              <a:t>FOLLICULITIS</a:t>
            </a:r>
            <a:r>
              <a:rPr lang="en-US" sz="3600" b="1" dirty="0">
                <a:latin typeface="Calibri" panose="020F0502020204030204" pitchFamily="34" charset="0"/>
              </a:rPr>
              <a:t> </a:t>
            </a:r>
            <a:r>
              <a:rPr lang="en-US" sz="3600" b="1" dirty="0" err="1">
                <a:latin typeface="Calibri" panose="020F0502020204030204" pitchFamily="34" charset="0"/>
              </a:rPr>
              <a:t>STAPHYLOCOCCICA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21284" y="1916832"/>
            <a:ext cx="4159101" cy="4712568"/>
          </a:xfrm>
        </p:spPr>
        <p:txBody>
          <a:bodyPr>
            <a:normAutofit/>
          </a:bodyPr>
          <a:lstStyle/>
          <a:p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TREATMENT</a:t>
            </a:r>
            <a:r>
              <a:rPr lang="sr-Latn-RS" sz="26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GB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DAILY CRUST REMOVAL WITH A MILD SOLUTION OF HYPERMANGANESE</a:t>
            </a:r>
          </a:p>
          <a:p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PRIORLY SOFTEN THE CRUSTS WITH OIL</a:t>
            </a:r>
          </a:p>
          <a:p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A B OINTMENTS AND ANTISEPTIC PAINTS (SOL. EOSINI AQUOSA 2%)</a:t>
            </a:r>
          </a:p>
          <a:p>
            <a:r>
              <a:rPr lang="sr-Latn-RS" sz="2600" dirty="0">
                <a:latin typeface="Calibri" panose="020F0502020204030204" pitchFamily="34" charset="0"/>
                <a:cs typeface="Calibri" panose="020F0502020204030204" pitchFamily="34" charset="0"/>
              </a:rPr>
              <a:t>SISTEMIC</a:t>
            </a:r>
            <a:r>
              <a:rPr lang="en-GB" sz="2600" dirty="0">
                <a:latin typeface="Calibri" panose="020F0502020204030204" pitchFamily="34" charset="0"/>
                <a:cs typeface="Calibri" panose="020F0502020204030204" pitchFamily="34" charset="0"/>
              </a:rPr>
              <a:t> AB THERAPY</a:t>
            </a:r>
            <a:endParaRPr lang="en-US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Content Placeholder 3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95536" y="2060848"/>
            <a:ext cx="3886200" cy="291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024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sz="3600" b="1" dirty="0">
                <a:latin typeface="Calibri" panose="020F0502020204030204" pitchFamily="34" charset="0"/>
              </a:rPr>
              <a:t>SEBOSTASIS</a:t>
            </a:r>
            <a:endParaRPr lang="en-US" sz="3600" b="1" dirty="0">
              <a:latin typeface="Calibri" panose="020F0502020204030204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648" y="2204864"/>
            <a:ext cx="8153400" cy="3891136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400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REDUCED SEBUM PRODUCTION CONSTITUTIONALLY, GENETICALLY DUE TO HYPOFUNCTION AND HYPOPLASIA OF SEBACEAL GLANDS</a:t>
            </a:r>
            <a:r>
              <a:rPr lang="sr-Latn-RS" sz="2400" dirty="0">
                <a:solidFill>
                  <a:srgbClr val="20212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sr-Latn-RS" sz="2400" dirty="0">
                <a:solidFill>
                  <a:srgbClr val="202124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PRESENT IN ATOPIC CONSTITUTION AND ICHTHYOSIS</a:t>
            </a:r>
          </a:p>
          <a:p>
            <a:pPr eaLnBrk="1" hangingPunct="1">
              <a:lnSpc>
                <a:spcPct val="90000"/>
              </a:lnSpc>
            </a:pPr>
            <a:r>
              <a:rPr lang="sr-Latn-RS" sz="2400" dirty="0">
                <a:solidFill>
                  <a:srgbClr val="202124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DRY SKIN WITH PITYRIAZIFORM SQUAME</a:t>
            </a:r>
          </a:p>
          <a:p>
            <a:pPr eaLnBrk="1" hangingPunct="1">
              <a:lnSpc>
                <a:spcPct val="90000"/>
              </a:lnSpc>
            </a:pPr>
            <a:r>
              <a:rPr lang="sr-Latn-RS" sz="2400" dirty="0">
                <a:solidFill>
                  <a:srgbClr val="202124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LIPID FILM DISORDER</a:t>
            </a:r>
          </a:p>
          <a:p>
            <a:pPr eaLnBrk="1" hangingPunct="1">
              <a:lnSpc>
                <a:spcPct val="90000"/>
              </a:lnSpc>
            </a:pPr>
            <a:r>
              <a:rPr lang="sr-Latn-RS" sz="2400" dirty="0">
                <a:solidFill>
                  <a:srgbClr val="202124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IRRITATION, PRURITUS</a:t>
            </a:r>
          </a:p>
          <a:p>
            <a:pPr eaLnBrk="1" hangingPunct="1">
              <a:lnSpc>
                <a:spcPct val="90000"/>
              </a:lnSpc>
            </a:pPr>
            <a:r>
              <a:rPr lang="sr-Latn-RS" sz="2400" dirty="0">
                <a:solidFill>
                  <a:srgbClr val="202124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THERAPY : SKIN CARE WITH EMOLIENT</a:t>
            </a:r>
          </a:p>
          <a:p>
            <a:pPr eaLnBrk="1" hangingPunct="1">
              <a:lnSpc>
                <a:spcPct val="90000"/>
              </a:lnSpc>
            </a:pPr>
            <a:endParaRPr lang="sr-Latn-RS" sz="2400" dirty="0">
              <a:solidFill>
                <a:srgbClr val="202124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sr-Latn-RS" sz="1800" dirty="0">
              <a:solidFill>
                <a:srgbClr val="202124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sr-Latn-RS" sz="1800" dirty="0">
              <a:solidFill>
                <a:srgbClr val="202124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sr-Cyrl-CS" sz="2400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1F53E1-4D71-23CD-DF4D-C2F9262966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7017"/>
            <a:ext cx="184731" cy="323165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86929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sz="3600" b="1" dirty="0">
                <a:latin typeface="Calibri" panose="020F0502020204030204" pitchFamily="34" charset="0"/>
              </a:rPr>
              <a:t>FOLLICULITIS BARBAE</a:t>
            </a:r>
            <a:endParaRPr lang="en-US" sz="3600" b="1" dirty="0">
              <a:latin typeface="Calibri" panose="020F0502020204030204" pitchFamily="34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00200"/>
            <a:ext cx="8586536" cy="5141168"/>
          </a:xfrm>
        </p:spPr>
        <p:txBody>
          <a:bodyPr>
            <a:normAutofit/>
          </a:bodyPr>
          <a:lstStyle/>
          <a:p>
            <a:pPr eaLnBrk="1" hangingPunct="1"/>
            <a:r>
              <a:rPr lang="en-GB" sz="2400" dirty="0">
                <a:latin typeface="Calibri" pitchFamily="34" charset="0"/>
                <a:cs typeface="Calibri" pitchFamily="34" charset="0"/>
              </a:rPr>
              <a:t>SYCOSIS BARBAE NONPARASITARIA</a:t>
            </a:r>
          </a:p>
          <a:p>
            <a:pPr eaLnBrk="1" hangingPunct="1"/>
            <a:r>
              <a:rPr lang="en-GB" sz="2400" dirty="0">
                <a:latin typeface="Calibri" pitchFamily="34" charset="0"/>
                <a:cs typeface="Calibri" pitchFamily="34" charset="0"/>
              </a:rPr>
              <a:t>THE CAUSE IS STAPHYLOCOCCUS AUREUS</a:t>
            </a:r>
          </a:p>
          <a:p>
            <a:pPr eaLnBrk="1" hangingPunct="1"/>
            <a:r>
              <a:rPr lang="en-GB" sz="2400" dirty="0">
                <a:latin typeface="Calibri" pitchFamily="34" charset="0"/>
                <a:cs typeface="Calibri" pitchFamily="34" charset="0"/>
              </a:rPr>
              <a:t>IN MEN WITH BEARDS OR MUSTACHES</a:t>
            </a:r>
          </a:p>
          <a:p>
            <a:pPr eaLnBrk="1" hangingPunct="1"/>
            <a:r>
              <a:rPr lang="en-GB" sz="2400" dirty="0" err="1">
                <a:latin typeface="Calibri" pitchFamily="34" charset="0"/>
                <a:cs typeface="Calibri" pitchFamily="34" charset="0"/>
              </a:rPr>
              <a:t>DDg</a:t>
            </a:r>
            <a:r>
              <a:rPr lang="en-GB" sz="2400" dirty="0">
                <a:latin typeface="Calibri" pitchFamily="34" charset="0"/>
                <a:cs typeface="Calibri" pitchFamily="34" charset="0"/>
              </a:rPr>
              <a:t>: DEEP TRICHOPHITIS OF THE BEARD</a:t>
            </a:r>
          </a:p>
          <a:p>
            <a:pPr eaLnBrk="1" hangingPunct="1"/>
            <a:r>
              <a:rPr lang="en-GB" sz="2400" dirty="0">
                <a:latin typeface="Calibri" pitchFamily="34" charset="0"/>
                <a:cs typeface="Calibri" pitchFamily="34" charset="0"/>
              </a:rPr>
              <a:t>IT MANIFESTS AS DIFFUSED, REGIONAL FOLLICULITIS WITH NUMEROUS PUSTLES, SOLITARY OR MULTIPLE. THE INFILTRATS ARE SEMI-Spherical, THE HAIR IS EASY TO TEAR</a:t>
            </a:r>
          </a:p>
          <a:p>
            <a:pPr eaLnBrk="1" hangingPunct="1"/>
            <a:r>
              <a:rPr lang="en-GB" sz="2400" dirty="0">
                <a:latin typeface="Calibri" pitchFamily="34" charset="0"/>
                <a:cs typeface="Calibri" pitchFamily="34" charset="0"/>
              </a:rPr>
              <a:t>AFTER 5 TO 10 DAYS, THERE IS TISSUE NECROSIS AND FLUCTUATION WITH PUSS SECRETION THROUGH THE DILATED OCUS.</a:t>
            </a:r>
          </a:p>
          <a:p>
            <a:pPr eaLnBrk="1" hangingPunct="1"/>
            <a:r>
              <a:rPr lang="en-GB" sz="2400" dirty="0">
                <a:latin typeface="Calibri" pitchFamily="34" charset="0"/>
                <a:cs typeface="Calibri" pitchFamily="34" charset="0"/>
              </a:rPr>
              <a:t>PUS DRY AND FORM YELLOW CRUSTS</a:t>
            </a:r>
          </a:p>
          <a:p>
            <a:pPr eaLnBrk="1" hangingPunct="1"/>
            <a:r>
              <a:rPr lang="en-GB" sz="2400" dirty="0">
                <a:latin typeface="Calibri" pitchFamily="34" charset="0"/>
                <a:cs typeface="Calibri" pitchFamily="34" charset="0"/>
              </a:rPr>
              <a:t>SUBACUTE OR CHRONIC</a:t>
            </a:r>
            <a:endParaRPr lang="sr-Cyrl-CS" sz="24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0360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sz="3600" b="1" dirty="0">
                <a:latin typeface="Calibri" panose="020F0502020204030204" pitchFamily="34" charset="0"/>
              </a:rPr>
              <a:t>FOLLICULITIS BARBAE</a:t>
            </a:r>
            <a:endParaRPr lang="en-US" sz="3600" b="1" dirty="0">
              <a:latin typeface="Calibri" panose="020F0502020204030204" pitchFamily="34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600200"/>
            <a:ext cx="8586536" cy="5141168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Calibri" pitchFamily="34" charset="0"/>
                <a:cs typeface="Calibri" pitchFamily="34" charset="0"/>
              </a:rPr>
              <a:t>DIAGNOSIS IS MADE ON THE BASIS OF NEGATIVE MYCOLOGICAL FINDINGS AND POSITIVE BACTERIOLOGICAL FINDINGS</a:t>
            </a:r>
          </a:p>
          <a:p>
            <a:r>
              <a:rPr lang="en-GB" sz="2800" dirty="0">
                <a:latin typeface="Calibri" pitchFamily="34" charset="0"/>
                <a:cs typeface="Calibri" pitchFamily="34" charset="0"/>
              </a:rPr>
              <a:t>GENERAL MEASURES: ADVICE ON ADEQUATE SKIN CARE;</a:t>
            </a:r>
          </a:p>
          <a:p>
            <a:r>
              <a:rPr lang="en-GB" sz="2800" dirty="0">
                <a:latin typeface="Calibri" pitchFamily="34" charset="0"/>
                <a:cs typeface="Calibri" pitchFamily="34" charset="0"/>
              </a:rPr>
              <a:t>THERAPY: ANTIBIOTICS (SYSTEMIC AND LOCAL TH)</a:t>
            </a:r>
            <a:endParaRPr lang="sr-Cyrl-CS" sz="2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14130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Autofit/>
          </a:bodyPr>
          <a:lstStyle/>
          <a:p>
            <a:r>
              <a:rPr lang="en-GB" sz="3600" b="0" i="0" dirty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Staphylococcal scalded skin syndrome (SSSS)</a:t>
            </a:r>
            <a:endParaRPr lang="sr-Latn-RS" sz="36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STAPHYLOCOCCUS AUREUS - EXFOLIATIVE TOXINS-BULA</a:t>
            </a: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AGE UNDER 5 YEARS</a:t>
            </a: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GENERALIZED ERYTHEMA, SKIN AS BURNED BY HOT WATER</a:t>
            </a: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NIKOLSKI POSITIVE</a:t>
            </a: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 MUCOUS SKIN WITHOUT CHANGES, THE GENERAL CONDITION DISCREETLY DISTURBED</a:t>
            </a: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THERAPY DETECTION OF THE PRIMARY FOCUS, GENERAL ANTIBIOTIC THERAPY AND CORRECTION OF THE GENERAL CONDITION</a:t>
            </a:r>
            <a:endParaRPr lang="sr-Latn-R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94167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Cellulitis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496" y="1600200"/>
            <a:ext cx="9073008" cy="4997152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latin typeface="Calibri" panose="020F0502020204030204" pitchFamily="34" charset="0"/>
              </a:rPr>
              <a:t>Acute inflammatory disease of the dermis and hypodermis</a:t>
            </a:r>
          </a:p>
          <a:p>
            <a:r>
              <a:rPr lang="en-US" sz="2800" dirty="0">
                <a:latin typeface="Calibri" panose="020F0502020204030204" pitchFamily="34" charset="0"/>
              </a:rPr>
              <a:t>The causative agent is Streptococcus pyogenes and rarely </a:t>
            </a:r>
            <a:r>
              <a:rPr lang="en-US" sz="2800" dirty="0" err="1">
                <a:latin typeface="Calibri" panose="020F0502020204030204" pitchFamily="34" charset="0"/>
              </a:rPr>
              <a:t>S.aureus</a:t>
            </a:r>
            <a:endParaRPr lang="en-US" sz="2800" dirty="0">
              <a:latin typeface="Calibri" panose="020F0502020204030204" pitchFamily="34" charset="0"/>
            </a:endParaRPr>
          </a:p>
          <a:p>
            <a:r>
              <a:rPr lang="en-US" sz="2800" dirty="0">
                <a:latin typeface="Calibri" panose="020F0502020204030204" pitchFamily="34" charset="0"/>
              </a:rPr>
              <a:t>Infection in the field of microtrauma or dermatosis (ulcer cruris, lymphedema, chronic eczema...)</a:t>
            </a:r>
          </a:p>
          <a:p>
            <a:r>
              <a:rPr lang="en-US" sz="2800" dirty="0">
                <a:latin typeface="Calibri" panose="020F0502020204030204" pitchFamily="34" charset="0"/>
              </a:rPr>
              <a:t>Most often on the legs and face</a:t>
            </a:r>
          </a:p>
          <a:p>
            <a:r>
              <a:rPr lang="en-US" sz="2800" dirty="0">
                <a:latin typeface="Calibri" panose="020F0502020204030204" pitchFamily="34" charset="0"/>
              </a:rPr>
              <a:t>Diffuse erythema and edema, vaguely circumscribed. Hot, painful</a:t>
            </a:r>
          </a:p>
          <a:p>
            <a:r>
              <a:rPr lang="en-US" sz="2800" dirty="0">
                <a:latin typeface="Calibri" panose="020F0502020204030204" pitchFamily="34" charset="0"/>
              </a:rPr>
              <a:t>Disturbance of the general condition, feverishness</a:t>
            </a:r>
          </a:p>
          <a:p>
            <a:r>
              <a:rPr lang="en-US" sz="2800" dirty="0" err="1">
                <a:latin typeface="Calibri" panose="020F0502020204030204" pitchFamily="34" charset="0"/>
              </a:rPr>
              <a:t>Df</a:t>
            </a:r>
            <a:r>
              <a:rPr lang="en-US" sz="2800" dirty="0">
                <a:latin typeface="Calibri" panose="020F0502020204030204" pitchFamily="34" charset="0"/>
              </a:rPr>
              <a:t> dg: Erysipelas is more superficial and sharply circumscribed</a:t>
            </a:r>
          </a:p>
        </p:txBody>
      </p:sp>
    </p:spTree>
    <p:extLst>
      <p:ext uri="{BB962C8B-B14F-4D97-AF65-F5344CB8AC3E}">
        <p14:creationId xmlns:p14="http://schemas.microsoft.com/office/powerpoint/2010/main" val="2061608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Cellulitis</a:t>
            </a:r>
            <a:endParaRPr lang="sr-Latn-RS" dirty="0"/>
          </a:p>
        </p:txBody>
      </p:sp>
      <p:pic>
        <p:nvPicPr>
          <p:cNvPr id="67587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771900"/>
            <a:ext cx="4800600" cy="3086100"/>
          </a:xfrm>
        </p:spPr>
      </p:pic>
      <p:pic>
        <p:nvPicPr>
          <p:cNvPr id="6758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913" y="1828800"/>
            <a:ext cx="4237037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131211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Cellulitis</a:t>
            </a:r>
            <a:r>
              <a:rPr lang="sr-Cyrl-RS" dirty="0"/>
              <a:t> -</a:t>
            </a:r>
            <a:r>
              <a:rPr lang="en-GB" dirty="0"/>
              <a:t>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Sistemic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antibiotic therapy, penicillin preparations, erythromycin, broad-spectrum antibiotics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Therapy of the underlying disease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 case of frequent relapses, treat predisposing factors (venous insufficiency, lymphatic congestion...), administration of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Exten</a:t>
            </a:r>
            <a:r>
              <a:rPr lang="sr-Latn-RS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illin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2846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Furunculus</a:t>
            </a:r>
            <a:endParaRPr lang="sr-Latn-RS" dirty="0"/>
          </a:p>
        </p:txBody>
      </p:sp>
      <p:pic>
        <p:nvPicPr>
          <p:cNvPr id="68612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525" y="1695450"/>
            <a:ext cx="390525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107504" y="1690968"/>
            <a:ext cx="9036496" cy="5050400"/>
          </a:xfrm>
        </p:spPr>
        <p:txBody>
          <a:bodyPr>
            <a:normAutofit fontScale="92500" lnSpcReduction="10000"/>
          </a:bodyPr>
          <a:lstStyle/>
          <a:p>
            <a:r>
              <a:rPr lang="en-GB" dirty="0" err="1">
                <a:latin typeface="Calibri" panose="020F0502020204030204" pitchFamily="34" charset="0"/>
              </a:rPr>
              <a:t>Necrosant</a:t>
            </a:r>
            <a:r>
              <a:rPr lang="en-GB" dirty="0">
                <a:latin typeface="Calibri" panose="020F0502020204030204" pitchFamily="34" charset="0"/>
              </a:rPr>
              <a:t> </a:t>
            </a:r>
            <a:endParaRPr lang="sr-Latn-RS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Calibri" panose="020F0502020204030204" pitchFamily="34" charset="0"/>
              </a:rPr>
              <a:t>skin infection that starts</a:t>
            </a:r>
            <a:endParaRPr lang="sr-Latn-RS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Calibri" panose="020F0502020204030204" pitchFamily="34" charset="0"/>
              </a:rPr>
              <a:t>from hair follicles</a:t>
            </a:r>
          </a:p>
          <a:p>
            <a:r>
              <a:rPr lang="en-GB" dirty="0">
                <a:latin typeface="Calibri" panose="020F0502020204030204" pitchFamily="34" charset="0"/>
              </a:rPr>
              <a:t>The causative agent is </a:t>
            </a:r>
            <a:r>
              <a:rPr lang="en-GB" dirty="0" err="1">
                <a:latin typeface="Calibri" panose="020F0502020204030204" pitchFamily="34" charset="0"/>
              </a:rPr>
              <a:t>S.aureus</a:t>
            </a:r>
            <a:endParaRPr lang="en-GB" dirty="0">
              <a:latin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</a:rPr>
              <a:t>It starts as folliculitis</a:t>
            </a:r>
            <a:endParaRPr lang="sr-Latn-RS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Calibri" panose="020F0502020204030204" pitchFamily="34" charset="0"/>
              </a:rPr>
              <a:t>then it spreads into the hypodermis </a:t>
            </a:r>
            <a:endParaRPr lang="sr-Latn-RS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Calibri" panose="020F0502020204030204" pitchFamily="34" charset="0"/>
              </a:rPr>
              <a:t>(a bright erythematous solid warm and painful inflamed nodule) and necrosis occurs.</a:t>
            </a:r>
            <a:endParaRPr lang="sr-Latn-RS" dirty="0">
              <a:latin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</a:rPr>
              <a:t> Regional l. glands enlarged, painful</a:t>
            </a:r>
          </a:p>
          <a:p>
            <a:r>
              <a:rPr lang="en-GB" dirty="0">
                <a:latin typeface="Calibri" panose="020F0502020204030204" pitchFamily="34" charset="0"/>
              </a:rPr>
              <a:t>Usually in people with a good general condition</a:t>
            </a:r>
          </a:p>
          <a:p>
            <a:r>
              <a:rPr lang="en-GB" dirty="0">
                <a:latin typeface="Calibri" panose="020F0502020204030204" pitchFamily="34" charset="0"/>
              </a:rPr>
              <a:t>Furunculosis is found in malnutrition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23411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Furunculus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9144000" cy="5638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GB" dirty="0"/>
              <a:t>Localization on the upper lip or near the nose is dangerous due to venous communication with the cavernous sinus and the possibility of its thrombosis</a:t>
            </a:r>
          </a:p>
          <a:p>
            <a:r>
              <a:rPr lang="sr-Latn-RS" dirty="0"/>
              <a:t>Sistemic </a:t>
            </a:r>
            <a:r>
              <a:rPr lang="en-GB" dirty="0"/>
              <a:t>treatment is mandatory for boils in the </a:t>
            </a:r>
            <a:r>
              <a:rPr lang="en-GB" dirty="0" err="1"/>
              <a:t>centrofacial</a:t>
            </a:r>
            <a:r>
              <a:rPr lang="en-GB" dirty="0"/>
              <a:t> region, for large boils with cellulitis, for furunculosis and carbuncles.</a:t>
            </a:r>
          </a:p>
          <a:p>
            <a:r>
              <a:rPr lang="en-GB" dirty="0" err="1"/>
              <a:t>Penicillins</a:t>
            </a:r>
            <a:r>
              <a:rPr lang="en-GB" dirty="0"/>
              <a:t> resistant to penicillinase, cephalosporins, erythromycin</a:t>
            </a:r>
          </a:p>
          <a:p>
            <a:r>
              <a:rPr lang="en-GB" dirty="0"/>
              <a:t>Local therapy (alcohol compresses, incision, antiseptic agents and AB ointments)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23646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Carbunculus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888117"/>
            <a:ext cx="3886200" cy="1973942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endParaRPr lang="sr-Cyrl-RS" sz="2800" dirty="0">
              <a:latin typeface="Calibri" panose="020F0502020204030204" pitchFamily="34" charset="0"/>
            </a:endParaRPr>
          </a:p>
          <a:p>
            <a:r>
              <a:rPr lang="en-GB" sz="2800" dirty="0">
                <a:latin typeface="Calibri" panose="020F0502020204030204" pitchFamily="34" charset="0"/>
              </a:rPr>
              <a:t>A </a:t>
            </a:r>
            <a:r>
              <a:rPr lang="en-GB" sz="2800" dirty="0" err="1">
                <a:latin typeface="Calibri" panose="020F0502020204030204" pitchFamily="34" charset="0"/>
              </a:rPr>
              <a:t>carbunculus</a:t>
            </a:r>
            <a:r>
              <a:rPr lang="en-GB" sz="2800" dirty="0">
                <a:latin typeface="Calibri" panose="020F0502020204030204" pitchFamily="34" charset="0"/>
              </a:rPr>
              <a:t> consists of a group of boils. </a:t>
            </a:r>
            <a:endParaRPr lang="sr-Latn-RS" sz="2800">
              <a:latin typeface="Calibri" panose="020F0502020204030204" pitchFamily="34" charset="0"/>
            </a:endParaRPr>
          </a:p>
          <a:p>
            <a:r>
              <a:rPr lang="en-GB" sz="2800">
                <a:latin typeface="Calibri" panose="020F0502020204030204" pitchFamily="34" charset="0"/>
              </a:rPr>
              <a:t>The </a:t>
            </a:r>
            <a:r>
              <a:rPr lang="en-GB" sz="2800" dirty="0">
                <a:latin typeface="Calibri" panose="020F0502020204030204" pitchFamily="34" charset="0"/>
              </a:rPr>
              <a:t>intensity of the inflammation and the number of sinuses through which the change is drained depends on the size of the agglomerate.</a:t>
            </a:r>
          </a:p>
          <a:p>
            <a:r>
              <a:rPr lang="en-GB" sz="2800" dirty="0">
                <a:latin typeface="Calibri" panose="020F0502020204030204" pitchFamily="34" charset="0"/>
              </a:rPr>
              <a:t>Febrile, malaise is possible</a:t>
            </a:r>
            <a:endParaRPr lang="en-US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972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sz="3600" b="1" dirty="0">
                <a:latin typeface="Calibri" panose="020F0502020204030204" pitchFamily="34" charset="0"/>
              </a:rPr>
              <a:t>ACNE VULGARIS</a:t>
            </a:r>
            <a:endParaRPr lang="en-US" sz="3600" b="1" dirty="0">
              <a:latin typeface="Calibri" panose="020F0502020204030204" pitchFamily="34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b="0" i="0" dirty="0">
                <a:solidFill>
                  <a:srgbClr val="2021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CHRONIC INFLAMMATORY DISEASE OF THE PILOSEBACEAL UNIT</a:t>
            </a:r>
            <a:endParaRPr lang="sr-Latn-RS" sz="2800" b="0" i="0" dirty="0">
              <a:solidFill>
                <a:srgbClr val="202124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800" b="0" i="0" dirty="0">
                <a:solidFill>
                  <a:srgbClr val="2021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COMEDONES</a:t>
            </a:r>
            <a:r>
              <a:rPr lang="sr-Latn-RS" sz="2800" b="0" i="0" dirty="0">
                <a:solidFill>
                  <a:srgbClr val="2021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GB" sz="2800" b="0" i="0" dirty="0">
                <a:solidFill>
                  <a:srgbClr val="2021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PAPULES</a:t>
            </a:r>
            <a:endParaRPr lang="sr-Latn-RS" sz="2800" b="0" i="0" dirty="0">
              <a:solidFill>
                <a:srgbClr val="202124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800" b="0" i="0" dirty="0">
                <a:solidFill>
                  <a:srgbClr val="2021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PUSTLES </a:t>
            </a:r>
            <a:endParaRPr lang="sr-Latn-RS" sz="2800" b="0" i="0" dirty="0">
              <a:solidFill>
                <a:srgbClr val="202124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800" b="0" i="0" dirty="0">
                <a:solidFill>
                  <a:srgbClr val="2021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GENETICALLY DETERMINED</a:t>
            </a:r>
            <a:endParaRPr lang="sr-Cyrl-C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8091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br>
              <a:rPr lang="en-GB" sz="1400" dirty="0"/>
            </a:br>
            <a:r>
              <a:rPr lang="en-GB" sz="3600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ETIOPATHOGENESIS</a:t>
            </a:r>
            <a:endParaRPr lang="sr-Cyrl-CS" sz="3600" b="1" dirty="0">
              <a:latin typeface="Calibri" panose="020F0502020204030204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en-GB" sz="2400" dirty="0"/>
              <a:t>HYPERFUNCTION OF THE SEBACEAL GLANDS-SEBORRHEA</a:t>
            </a:r>
          </a:p>
          <a:p>
            <a:pPr eaLnBrk="1" hangingPunct="1"/>
            <a:r>
              <a:rPr lang="en-GB" sz="2400" dirty="0"/>
              <a:t>DISORDER OF BACTERIAL FLORA - PROPIONIBACTERIUM ACNES-RESIDENT FLORA OF NORMAL SKIN PRESENT IN LARGE NUMBERS, CREATES LIPASE, PROTEASE AND ACTIVATES THE COMPLEMENT PATHWAY</a:t>
            </a:r>
          </a:p>
          <a:p>
            <a:pPr eaLnBrk="1" hangingPunct="1"/>
            <a:r>
              <a:rPr lang="en-GB" sz="2400" dirty="0"/>
              <a:t>HYPERKERATOSIS OF THE OSTIOFOLICULAR PART OF THE FOLLICLE</a:t>
            </a:r>
          </a:p>
          <a:p>
            <a:pPr eaLnBrk="1" hangingPunct="1"/>
            <a:r>
              <a:rPr lang="en-GB" sz="2400" dirty="0"/>
              <a:t>ANDROGENS</a:t>
            </a:r>
            <a:endParaRPr lang="sr-Cyrl-CS" sz="2400" dirty="0"/>
          </a:p>
        </p:txBody>
      </p:sp>
    </p:spTree>
    <p:extLst>
      <p:ext uri="{BB962C8B-B14F-4D97-AF65-F5344CB8AC3E}">
        <p14:creationId xmlns:p14="http://schemas.microsoft.com/office/powerpoint/2010/main" val="3694316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1874838"/>
            <a:ext cx="7086600" cy="4297362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028DC5-5603-F456-646F-EF92DA2280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2648" y="459721"/>
            <a:ext cx="2999411" cy="52835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PATHOGENESIS</a:t>
            </a: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2331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648" y="1628800"/>
            <a:ext cx="8059344" cy="368275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400" dirty="0">
                <a:latin typeface="Calibri" panose="020F0502020204030204" pitchFamily="34" charset="0"/>
              </a:rPr>
              <a:t>FIRST APPEARANCE IN PUBERTY</a:t>
            </a:r>
          </a:p>
          <a:p>
            <a:pPr>
              <a:lnSpc>
                <a:spcPct val="90000"/>
              </a:lnSpc>
            </a:pPr>
            <a:r>
              <a:rPr lang="en-GB" sz="2400" dirty="0">
                <a:latin typeface="Calibri" panose="020F0502020204030204" pitchFamily="34" charset="0"/>
              </a:rPr>
              <a:t>MORE COMMON IN MEN</a:t>
            </a:r>
          </a:p>
          <a:p>
            <a:pPr>
              <a:lnSpc>
                <a:spcPct val="90000"/>
              </a:lnSpc>
            </a:pPr>
            <a:r>
              <a:rPr lang="en-GB" sz="2400" dirty="0">
                <a:latin typeface="Calibri" panose="020F0502020204030204" pitchFamily="34" charset="0"/>
              </a:rPr>
              <a:t>LOCALIZATION-SEBOROIC REGIONS</a:t>
            </a:r>
          </a:p>
          <a:p>
            <a:pPr>
              <a:lnSpc>
                <a:spcPct val="90000"/>
              </a:lnSpc>
            </a:pPr>
            <a:r>
              <a:rPr lang="en-GB" sz="2400" dirty="0">
                <a:latin typeface="Calibri" panose="020F0502020204030204" pitchFamily="34" charset="0"/>
              </a:rPr>
              <a:t>COMEDONS, PAPULES, PAPULOPUSTLES</a:t>
            </a:r>
          </a:p>
          <a:p>
            <a:pPr>
              <a:lnSpc>
                <a:spcPct val="90000"/>
              </a:lnSpc>
            </a:pPr>
            <a:r>
              <a:rPr lang="en-GB" sz="2400" dirty="0">
                <a:latin typeface="Calibri" panose="020F0502020204030204" pitchFamily="34" charset="0"/>
              </a:rPr>
              <a:t>PUSTLES, CYSTS, NODULES AND ABSCESSES</a:t>
            </a:r>
          </a:p>
          <a:p>
            <a:pPr>
              <a:lnSpc>
                <a:spcPct val="90000"/>
              </a:lnSpc>
            </a:pPr>
            <a:r>
              <a:rPr lang="en-GB" sz="2400" dirty="0">
                <a:latin typeface="Calibri" panose="020F0502020204030204" pitchFamily="34" charset="0"/>
              </a:rPr>
              <a:t>OVER MANY YEARS – WITHDRAWAL AFTER 25 YEARS. AND SOMETIMES THEY PERSIST THROUGH </a:t>
            </a:r>
            <a:r>
              <a:rPr lang="en-GB" sz="2400" dirty="0">
                <a:solidFill>
                  <a:srgbClr val="C00000"/>
                </a:solidFill>
                <a:latin typeface="Calibri" panose="020F0502020204030204" pitchFamily="34" charset="0"/>
              </a:rPr>
              <a:t>ADULT ACNE ADULTORUM</a:t>
            </a:r>
            <a:endParaRPr lang="sr-Cyrl-CS" sz="2400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18ADF8-696C-B4AE-BC73-4866C1A5B4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12648" y="459721"/>
            <a:ext cx="3548087" cy="52835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CLINICAL PICTURE</a:t>
            </a:r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74994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kumimoji="0" lang="en-US" altLang="en-US" sz="4000" b="1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CLINICAL PICTURE</a:t>
            </a:r>
            <a:r>
              <a:rPr kumimoji="0" lang="en-US" alt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4000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GB" sz="2400" dirty="0">
                <a:latin typeface="Calibri" pitchFamily="34" charset="0"/>
                <a:cs typeface="Calibri" pitchFamily="34" charset="0"/>
              </a:rPr>
              <a:t>FIRST CHANGE "COMEDON" - COMEDO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>
                <a:latin typeface="Calibri" pitchFamily="34" charset="0"/>
                <a:cs typeface="Calibri" pitchFamily="34" charset="0"/>
              </a:rPr>
              <a:t>AS A PLUG, IT CLOSES THE OSTIOFOLICULAR OPENING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>
                <a:latin typeface="Calibri" pitchFamily="34" charset="0"/>
                <a:cs typeface="Calibri" pitchFamily="34" charset="0"/>
              </a:rPr>
              <a:t>BY SIDE PRESSURE, THE YELLOW-WHITE COLOR AND WORM-LOOKING CONTENT COMPOSED OF SEBUM AND KERATIN CAN BE PRESSED OUT.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>
                <a:latin typeface="Calibri" pitchFamily="34" charset="0"/>
                <a:cs typeface="Calibri" pitchFamily="34" charset="0"/>
              </a:rPr>
              <a:t>OPEN COMEDONES CENTERED WITH A "BLACK DOT" - COLOR - MELANIN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>
                <a:latin typeface="Calibri" pitchFamily="34" charset="0"/>
                <a:cs typeface="Calibri" pitchFamily="34" charset="0"/>
              </a:rPr>
              <a:t>PARTIALLY DUE TO OXIDATION OF THE FREE FATTY ACIDS OF SEBUM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>
                <a:latin typeface="Calibri" pitchFamily="34" charset="0"/>
                <a:cs typeface="Calibri" pitchFamily="34" charset="0"/>
              </a:rPr>
              <a:t>THEY DRAIN SPONTANEOUSLY – THE NON-INFLAMMATORY PHASE OF ACNE VULGAR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>
                <a:latin typeface="Calibri" pitchFamily="34" charset="0"/>
                <a:cs typeface="Calibri" pitchFamily="34" charset="0"/>
              </a:rPr>
              <a:t>ACNE COMEDONICA - PUNCTATA</a:t>
            </a:r>
            <a:endParaRPr lang="sr-Cyrl-CS" sz="24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9849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809</TotalTime>
  <Words>1784</Words>
  <Application>Microsoft Office PowerPoint</Application>
  <PresentationFormat>On-screen Show (4:3)</PresentationFormat>
  <Paragraphs>245</Paragraphs>
  <Slides>48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5" baseType="lpstr">
      <vt:lpstr>Arial</vt:lpstr>
      <vt:lpstr>Arial</vt:lpstr>
      <vt:lpstr>Calibri</vt:lpstr>
      <vt:lpstr>Tw Cen MT</vt:lpstr>
      <vt:lpstr>Wingdings</vt:lpstr>
      <vt:lpstr>Wingdings 2</vt:lpstr>
      <vt:lpstr>Median</vt:lpstr>
      <vt:lpstr> Bacterial infections of the skin diseases of the sebaceous glands</vt:lpstr>
      <vt:lpstr>SEBORRHOEA</vt:lpstr>
      <vt:lpstr>SEBORRHOEA</vt:lpstr>
      <vt:lpstr>SEBOSTASIS</vt:lpstr>
      <vt:lpstr>ACNE VULGARIS</vt:lpstr>
      <vt:lpstr> ETIOPATHOGENESIS</vt:lpstr>
      <vt:lpstr>PATHOGENESIS </vt:lpstr>
      <vt:lpstr>CLINICAL PICTURE </vt:lpstr>
      <vt:lpstr>CLINICAL PICTURE </vt:lpstr>
      <vt:lpstr>CLINICAL PICTURE </vt:lpstr>
      <vt:lpstr>EFFLORESCENCES IN ACNE </vt:lpstr>
      <vt:lpstr>CLINICAL FORMS </vt:lpstr>
      <vt:lpstr>ACNE COMEDONICA</vt:lpstr>
      <vt:lpstr>ACNE PAPULO-PUSTULOSA</vt:lpstr>
      <vt:lpstr>ACNE NODULOCYSTICA</vt:lpstr>
      <vt:lpstr>DIFFERENTIAL DIAGNOSIS </vt:lpstr>
      <vt:lpstr>THERAPY </vt:lpstr>
      <vt:lpstr>LOCAL TREATMENT </vt:lpstr>
      <vt:lpstr>SYSTEMIC THERAPY</vt:lpstr>
      <vt:lpstr>SYSTEMIC THERAPY</vt:lpstr>
      <vt:lpstr>Rosacea</vt:lpstr>
      <vt:lpstr>Rosacea clinical picture</vt:lpstr>
      <vt:lpstr>Rosacea</vt:lpstr>
      <vt:lpstr>Rosacea</vt:lpstr>
      <vt:lpstr>Rosacea treatment</vt:lpstr>
      <vt:lpstr>Dermatitis perioralis</vt:lpstr>
      <vt:lpstr>Dermatitis perioralis clinical picture </vt:lpstr>
      <vt:lpstr>Dermatitis perioralis</vt:lpstr>
      <vt:lpstr>Dermatitis perioralis treatment </vt:lpstr>
      <vt:lpstr> Bacterial skin infections</vt:lpstr>
      <vt:lpstr>Pyoderma</vt:lpstr>
      <vt:lpstr>Impetigo streptococcica</vt:lpstr>
      <vt:lpstr>Impetigo bulosa (Impetigo staphylococcica) </vt:lpstr>
      <vt:lpstr>PowerPoint Presentation</vt:lpstr>
      <vt:lpstr>ANGULUS INFECTIOSUS  ORIS</vt:lpstr>
      <vt:lpstr>Treatment of impetigo and related diseases </vt:lpstr>
      <vt:lpstr>FOLLICULITIS STAPHYLOCOCCICA</vt:lpstr>
      <vt:lpstr>FOLLICULITIS STAPHYLOCOCCICA</vt:lpstr>
      <vt:lpstr>FOLLICULITIS STAPHYLOCOCCICA</vt:lpstr>
      <vt:lpstr>FOLLICULITIS BARBAE</vt:lpstr>
      <vt:lpstr>FOLLICULITIS BARBAE</vt:lpstr>
      <vt:lpstr>Staphylococcal scalded skin syndrome (SSSS)</vt:lpstr>
      <vt:lpstr>Cellulitis</vt:lpstr>
      <vt:lpstr>Cellulitis</vt:lpstr>
      <vt:lpstr>Cellulitis -therapy</vt:lpstr>
      <vt:lpstr>Furunculus</vt:lpstr>
      <vt:lpstr>Furunculus</vt:lpstr>
      <vt:lpstr>Carbunculus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Сексуално преносиве болести</dc:title>
  <dc:creator>Win7</dc:creator>
  <cp:lastModifiedBy>Софија Миличић</cp:lastModifiedBy>
  <cp:revision>141</cp:revision>
  <dcterms:created xsi:type="dcterms:W3CDTF">2013-06-07T20:58:18Z</dcterms:created>
  <dcterms:modified xsi:type="dcterms:W3CDTF">2023-08-11T22:03:22Z</dcterms:modified>
</cp:coreProperties>
</file>